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63" r:id="rId7"/>
    <p:sldId id="267" r:id="rId8"/>
    <p:sldId id="261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58B52-30CA-391A-A542-C17EA11E0C53}" v="1597" dt="2023-06-28T19:55:24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edcap.link/rcd2023calc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Simple and Complex Calculations in </a:t>
            </a:r>
            <a:r>
              <a:rPr lang="en-US" dirty="0" err="1">
                <a:ea typeface="+mj-lt"/>
                <a:cs typeface="+mj-lt"/>
              </a:rPr>
              <a:t>REDCap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– Chris Kadolph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B6FC-BD40-512F-2064-FF6823BCA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Demonstration!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B358-8381-0574-ACB8-F5B596DED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2"/>
              </a:rPr>
              <a:t>https://redcap.link/rcd2023calcs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3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17BB-FFF6-EACA-EECB-84DBB01F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will we cover?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351F2-C0FB-C396-C5E3-DB6909C49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is a Calculated Field?</a:t>
            </a:r>
          </a:p>
          <a:p>
            <a:r>
              <a:rPr lang="en-US" dirty="0">
                <a:cs typeface="Calibri"/>
              </a:rPr>
              <a:t>What can you use inside a Calculated Field?</a:t>
            </a:r>
          </a:p>
          <a:p>
            <a:r>
              <a:rPr lang="en-US" dirty="0">
                <a:cs typeface="Calibri"/>
              </a:rPr>
              <a:t>What types of calculations can you make?</a:t>
            </a:r>
          </a:p>
          <a:p>
            <a:r>
              <a:rPr lang="en-US" dirty="0">
                <a:cs typeface="Calibri"/>
              </a:rPr>
              <a:t>Other Considerations</a:t>
            </a:r>
          </a:p>
          <a:p>
            <a:r>
              <a:rPr lang="en-US" dirty="0">
                <a:cs typeface="Calibri"/>
              </a:rPr>
              <a:t>Expanding beyond the Calculated Field</a:t>
            </a:r>
          </a:p>
          <a:p>
            <a:r>
              <a:rPr lang="en-US" dirty="0">
                <a:cs typeface="Calibri"/>
              </a:rPr>
              <a:t>Demonstration!</a:t>
            </a:r>
          </a:p>
        </p:txBody>
      </p:sp>
    </p:spTree>
    <p:extLst>
      <p:ext uri="{BB962C8B-B14F-4D97-AF65-F5344CB8AC3E}">
        <p14:creationId xmlns:p14="http://schemas.microsoft.com/office/powerpoint/2010/main" val="257250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12881-1716-B896-7E04-524A73E63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is a Calculated Field?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7901-7994-38F7-6452-2DAB4970D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A "</a:t>
            </a:r>
            <a:r>
              <a:rPr lang="en-US" dirty="0">
                <a:latin typeface="Courier New"/>
                <a:cs typeface="Calibri"/>
              </a:rPr>
              <a:t>calc</a:t>
            </a:r>
            <a:r>
              <a:rPr lang="en-US" dirty="0">
                <a:cs typeface="Calibri"/>
              </a:rPr>
              <a:t>" is a special field type allows you to use math, special functions, and other techniques to calculate a value.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A173FA1-E64A-FF19-3825-3665CC503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50" y="2865252"/>
            <a:ext cx="6400800" cy="149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3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1FFA-1659-E109-E1A0-E78076EC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can you use inside a Calculated Field?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910F-AB98-B99B-8488-197219882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Common mathematical operations</a:t>
            </a:r>
          </a:p>
          <a:p>
            <a:pPr lvl="1"/>
            <a:r>
              <a:rPr lang="en-US" dirty="0">
                <a:cs typeface="Calibri"/>
              </a:rPr>
              <a:t>Add (</a:t>
            </a:r>
            <a:r>
              <a:rPr lang="en-US" dirty="0">
                <a:latin typeface="Courier New"/>
                <a:cs typeface="Calibri"/>
              </a:rPr>
              <a:t>+</a:t>
            </a:r>
            <a:r>
              <a:rPr lang="en-US" dirty="0">
                <a:cs typeface="Calibri"/>
              </a:rPr>
              <a:t>), Subtract (</a:t>
            </a:r>
            <a:r>
              <a:rPr lang="en-US" dirty="0">
                <a:latin typeface="Courier New"/>
                <a:cs typeface="Calibri"/>
              </a:rPr>
              <a:t>-</a:t>
            </a:r>
            <a:r>
              <a:rPr lang="en-US" dirty="0">
                <a:cs typeface="Calibri"/>
              </a:rPr>
              <a:t>), Multiply (</a:t>
            </a:r>
            <a:r>
              <a:rPr lang="en-US" dirty="0">
                <a:latin typeface="Courier New"/>
                <a:cs typeface="Calibri"/>
              </a:rPr>
              <a:t>*</a:t>
            </a:r>
            <a:r>
              <a:rPr lang="en-US" dirty="0">
                <a:cs typeface="Calibri"/>
              </a:rPr>
              <a:t>), Divide (</a:t>
            </a:r>
            <a:r>
              <a:rPr lang="en-US" dirty="0">
                <a:latin typeface="Courier New"/>
                <a:cs typeface="Calibri"/>
              </a:rPr>
              <a:t>/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>
                <a:cs typeface="Calibri"/>
              </a:rPr>
              <a:t>Piped </a:t>
            </a:r>
            <a:r>
              <a:rPr lang="en-US" dirty="0" err="1">
                <a:cs typeface="Calibri"/>
              </a:rPr>
              <a:t>REDCap</a:t>
            </a:r>
            <a:r>
              <a:rPr lang="en-US" dirty="0">
                <a:cs typeface="Calibri"/>
              </a:rPr>
              <a:t> fields</a:t>
            </a:r>
          </a:p>
          <a:p>
            <a:pPr lvl="1"/>
            <a:r>
              <a:rPr lang="en-US" dirty="0">
                <a:cs typeface="Calibri"/>
              </a:rPr>
              <a:t>i.e.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[</a:t>
            </a:r>
            <a:r>
              <a:rPr lang="en-US" dirty="0">
                <a:solidFill>
                  <a:srgbClr val="C00000"/>
                </a:solidFill>
                <a:latin typeface="Courier New"/>
                <a:cs typeface="Calibri"/>
              </a:rPr>
              <a:t>weight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]</a:t>
            </a:r>
          </a:p>
          <a:p>
            <a:r>
              <a:rPr lang="en-US" dirty="0">
                <a:cs typeface="Calibri"/>
              </a:rPr>
              <a:t>Special Functions</a:t>
            </a:r>
          </a:p>
          <a:p>
            <a:pPr lvl="1"/>
            <a:r>
              <a:rPr lang="en-US" dirty="0">
                <a:cs typeface="Calibri"/>
              </a:rPr>
              <a:t>Conditional Logic (</a:t>
            </a:r>
            <a:r>
              <a:rPr lang="en-US" dirty="0">
                <a:latin typeface="Courier New"/>
                <a:cs typeface="Calibri"/>
              </a:rPr>
              <a:t>if</a:t>
            </a:r>
            <a:r>
              <a:rPr lang="en-US" dirty="0">
                <a:cs typeface="Calibri"/>
              </a:rPr>
              <a:t>)</a:t>
            </a:r>
          </a:p>
          <a:p>
            <a:pPr lvl="1"/>
            <a:r>
              <a:rPr lang="en-US" dirty="0">
                <a:cs typeface="Calibri"/>
              </a:rPr>
              <a:t>Date Logic (</a:t>
            </a:r>
            <a:r>
              <a:rPr lang="en-US" err="1">
                <a:latin typeface="Courier New"/>
                <a:cs typeface="Calibri"/>
              </a:rPr>
              <a:t>datediff</a:t>
            </a:r>
            <a:r>
              <a:rPr lang="en-US" dirty="0">
                <a:cs typeface="Calibri"/>
              </a:rPr>
              <a:t>)</a:t>
            </a:r>
          </a:p>
          <a:p>
            <a:pPr lvl="1"/>
            <a:r>
              <a:rPr lang="en-US" dirty="0">
                <a:cs typeface="Calibri"/>
              </a:rPr>
              <a:t>Numeric Functions (</a:t>
            </a:r>
            <a:r>
              <a:rPr lang="en-US" dirty="0">
                <a:latin typeface="Courier New"/>
                <a:cs typeface="Calibri"/>
              </a:rPr>
              <a:t>abs</a:t>
            </a:r>
            <a:r>
              <a:rPr lang="en-US" dirty="0">
                <a:cs typeface="Calibri"/>
              </a:rPr>
              <a:t>, </a:t>
            </a:r>
            <a:r>
              <a:rPr lang="en-US" dirty="0">
                <a:latin typeface="Courier New"/>
                <a:cs typeface="Calibri"/>
              </a:rPr>
              <a:t>mean</a:t>
            </a:r>
            <a:r>
              <a:rPr lang="en-US" dirty="0">
                <a:cs typeface="Calibri"/>
              </a:rPr>
              <a:t>, </a:t>
            </a:r>
            <a:r>
              <a:rPr lang="en-US" dirty="0">
                <a:latin typeface="Courier New"/>
                <a:cs typeface="Calibri"/>
              </a:rPr>
              <a:t>round</a:t>
            </a:r>
            <a:r>
              <a:rPr lang="en-US" dirty="0">
                <a:cs typeface="Calibri"/>
              </a:rPr>
              <a:t>, etc.)</a:t>
            </a:r>
          </a:p>
          <a:p>
            <a:pPr lvl="1"/>
            <a:r>
              <a:rPr lang="en-US" dirty="0">
                <a:cs typeface="Calibri"/>
              </a:rPr>
              <a:t>Text Functions (</a:t>
            </a:r>
            <a:r>
              <a:rPr lang="en-US" dirty="0">
                <a:latin typeface="Courier New"/>
                <a:cs typeface="Calibri"/>
              </a:rPr>
              <a:t>contains</a:t>
            </a:r>
            <a:r>
              <a:rPr lang="en-US" dirty="0">
                <a:cs typeface="Calibri"/>
              </a:rPr>
              <a:t>, </a:t>
            </a:r>
            <a:r>
              <a:rPr lang="en-US" err="1">
                <a:latin typeface="Courier New"/>
                <a:cs typeface="Calibri"/>
              </a:rPr>
              <a:t>concat</a:t>
            </a:r>
            <a:r>
              <a:rPr lang="en-US" dirty="0">
                <a:cs typeface="Calibri"/>
              </a:rPr>
              <a:t>, </a:t>
            </a:r>
            <a:r>
              <a:rPr lang="en-US" dirty="0">
                <a:latin typeface="Courier New"/>
                <a:cs typeface="Calibri"/>
              </a:rPr>
              <a:t>length</a:t>
            </a:r>
            <a:r>
              <a:rPr lang="en-US" dirty="0">
                <a:cs typeface="Calibri"/>
              </a:rPr>
              <a:t>, etc.)</a:t>
            </a:r>
          </a:p>
          <a:p>
            <a:pPr lvl="1"/>
            <a:r>
              <a:rPr lang="en-US" dirty="0">
                <a:cs typeface="Calibri"/>
              </a:rPr>
              <a:t>Refer to the Special Function documentation built right into the designer!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5" name="Picture 49" descr="A blue rectangle with white text&#10;&#10;Description automatically generated">
            <a:extLst>
              <a:ext uri="{FF2B5EF4-FFF2-40B4-BE49-F238E27FC236}">
                <a16:creationId xmlns:a16="http://schemas.microsoft.com/office/drawing/2014/main" id="{95213340-32FE-BA4C-B3DC-AE6449C30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803" y="6135859"/>
            <a:ext cx="2377440" cy="47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49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A44CF-9900-96D4-F42F-BEA6F95F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/>
                <a:cs typeface="Calibri Light"/>
              </a:rPr>
              <a:t>What types of calculations can you make?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B03C2-BA67-B73E-3877-BB86C0020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Common Mathematical Calculations</a:t>
            </a:r>
          </a:p>
          <a:p>
            <a:pPr lvl="1"/>
            <a:r>
              <a:rPr lang="en-US" dirty="0">
                <a:cs typeface="Calibri"/>
              </a:rPr>
              <a:t>BMI</a:t>
            </a:r>
          </a:p>
          <a:p>
            <a:pPr lvl="1"/>
            <a:r>
              <a:rPr lang="en-US" dirty="0">
                <a:cs typeface="Calibri"/>
              </a:rPr>
              <a:t>Aggregate Scores</a:t>
            </a:r>
          </a:p>
          <a:p>
            <a:r>
              <a:rPr lang="en-US" dirty="0">
                <a:cs typeface="Calibri"/>
              </a:rPr>
              <a:t>Common Date Calculations</a:t>
            </a:r>
          </a:p>
          <a:p>
            <a:pPr lvl="1"/>
            <a:r>
              <a:rPr lang="en-US" dirty="0">
                <a:cs typeface="Calibri"/>
              </a:rPr>
              <a:t>Age</a:t>
            </a:r>
          </a:p>
          <a:p>
            <a:pPr lvl="1"/>
            <a:r>
              <a:rPr lang="en-US" dirty="0">
                <a:cs typeface="Calibri"/>
              </a:rPr>
              <a:t>Age based on a certain date</a:t>
            </a:r>
          </a:p>
          <a:p>
            <a:pPr lvl="1"/>
            <a:r>
              <a:rPr lang="en-US" dirty="0">
                <a:cs typeface="Calibri"/>
              </a:rPr>
              <a:t>Distance between two dates (i.e. years, days)</a:t>
            </a:r>
          </a:p>
        </p:txBody>
      </p:sp>
    </p:spTree>
    <p:extLst>
      <p:ext uri="{BB962C8B-B14F-4D97-AF65-F5344CB8AC3E}">
        <p14:creationId xmlns:p14="http://schemas.microsoft.com/office/powerpoint/2010/main" val="213615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1BC52-88D6-808A-6A8B-5A830CB02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All "</a:t>
            </a:r>
            <a:r>
              <a:rPr lang="en-US" dirty="0">
                <a:latin typeface="Courier New"/>
                <a:cs typeface="Calibri Light"/>
              </a:rPr>
              <a:t>calc</a:t>
            </a:r>
            <a:r>
              <a:rPr lang="en-US" dirty="0">
                <a:cs typeface="Calibri Light"/>
              </a:rPr>
              <a:t>" results must be numeric!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9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88E39-59BD-FA54-A42A-AFA528FA1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Other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49D4B-A5F7-A564-2C8F-68D83841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Calc fields react to the other fields they depend on</a:t>
            </a:r>
          </a:p>
          <a:p>
            <a:r>
              <a:rPr lang="en-US" dirty="0">
                <a:ea typeface="Calibri"/>
                <a:cs typeface="Calibri"/>
              </a:rPr>
              <a:t>Order matters!</a:t>
            </a:r>
          </a:p>
          <a:p>
            <a:r>
              <a:rPr lang="en-US" dirty="0">
                <a:ea typeface="Calibri"/>
                <a:cs typeface="Calibri"/>
              </a:rPr>
              <a:t>Calc fields will also recalculate after the instrument/survey is saved</a:t>
            </a:r>
          </a:p>
          <a:p>
            <a:r>
              <a:rPr lang="en-US" dirty="0">
                <a:ea typeface="Calibri"/>
                <a:cs typeface="Calibri"/>
              </a:rPr>
              <a:t>Data Quality Rule H can be used to check for, and correct, any invalid or outdated values.</a:t>
            </a: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040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9D9F-8B00-B54E-75BD-E93225D6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/>
                <a:cs typeface="Calibri Light"/>
              </a:rPr>
              <a:t>Expanding beyond the Calculated Field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1ECCB-01C5-1ED0-BF1B-B3D294D9B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ourier New"/>
                <a:cs typeface="Calibri"/>
              </a:rPr>
              <a:t>@CALCTEXT</a:t>
            </a:r>
          </a:p>
          <a:p>
            <a:pPr lvl="1"/>
            <a:r>
              <a:rPr lang="en-US" dirty="0">
                <a:cs typeface="Calibri"/>
              </a:rPr>
              <a:t>A special action tag that can be used on standard text fields</a:t>
            </a:r>
          </a:p>
          <a:p>
            <a:pPr lvl="1"/>
            <a:r>
              <a:rPr lang="en-US" dirty="0">
                <a:cs typeface="Calibri"/>
              </a:rPr>
              <a:t>These can perform all the same calculations as a normal "calc" field</a:t>
            </a:r>
          </a:p>
          <a:p>
            <a:pPr lvl="1"/>
            <a:r>
              <a:rPr lang="en-US" dirty="0">
                <a:cs typeface="Calibri"/>
              </a:rPr>
              <a:t>The result does not have to be numeric!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latin typeface="Courier New"/>
                <a:cs typeface="Calibri"/>
              </a:rPr>
              <a:t>@CALCDATE</a:t>
            </a:r>
          </a:p>
          <a:p>
            <a:pPr lvl="1"/>
            <a:r>
              <a:rPr lang="en-US" dirty="0">
                <a:cs typeface="Calibri"/>
              </a:rPr>
              <a:t>Another action tag that can be used to calculate a date based on another date and an offset (years, months, days, etc.)</a:t>
            </a:r>
          </a:p>
          <a:p>
            <a:pPr lvl="1"/>
            <a:r>
              <a:rPr lang="en-US" dirty="0">
                <a:cs typeface="Calibri"/>
              </a:rPr>
              <a:t>The target field as well as the source field must use date validation</a:t>
            </a:r>
          </a:p>
        </p:txBody>
      </p:sp>
    </p:spTree>
    <p:extLst>
      <p:ext uri="{BB962C8B-B14F-4D97-AF65-F5344CB8AC3E}">
        <p14:creationId xmlns:p14="http://schemas.microsoft.com/office/powerpoint/2010/main" val="270055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B6ECD-F780-21DD-1585-2F1EB5D5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DateDiff</a:t>
            </a:r>
            <a:r>
              <a:rPr lang="en-US" dirty="0">
                <a:cs typeface="Calibri Light"/>
              </a:rPr>
              <a:t> Quick Reference Guide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2F3A4-D08E-F4D3-2671-8F6C999C3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400" err="1">
                <a:latin typeface="Courier New"/>
                <a:cs typeface="Calibri"/>
              </a:rPr>
              <a:t>datediff</a:t>
            </a:r>
            <a:r>
              <a:rPr lang="en-US" sz="2400" dirty="0">
                <a:latin typeface="Courier New"/>
                <a:cs typeface="Calibri"/>
              </a:rPr>
              <a:t>(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ourier New"/>
              </a:rPr>
              <a:t>date1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alibri"/>
              </a:rPr>
              <a:t>date2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'd') </a:t>
            </a:r>
            <a:r>
              <a:rPr lang="en-US" sz="2400" b="1" dirty="0">
                <a:latin typeface="Courier New"/>
                <a:cs typeface="Calibri"/>
              </a:rPr>
              <a:t>OR</a:t>
            </a:r>
            <a:endParaRPr lang="en-US" sz="2400" dirty="0">
              <a:cs typeface="Calibri"/>
            </a:endParaRPr>
          </a:p>
          <a:p>
            <a:r>
              <a:rPr lang="en-US" sz="2400" dirty="0" err="1">
                <a:latin typeface="Courier New"/>
                <a:ea typeface="+mn-lt"/>
                <a:cs typeface="+mn-lt"/>
              </a:rPr>
              <a:t>datediff</a:t>
            </a:r>
            <a:r>
              <a:rPr lang="en-US" sz="2400" dirty="0">
                <a:latin typeface="Courier New"/>
                <a:cs typeface="Calibri"/>
              </a:rPr>
              <a:t>(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ourier New"/>
              </a:rPr>
              <a:t>date1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ourier New"/>
              </a:rPr>
              <a:t>date2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'd', false)</a:t>
            </a:r>
            <a:endParaRPr lang="en-US" sz="2400" dirty="0"/>
          </a:p>
          <a:p>
            <a:pPr lvl="1"/>
            <a:r>
              <a:rPr lang="en-US" dirty="0">
                <a:ea typeface="+mn-lt"/>
                <a:cs typeface="+mn-lt"/>
              </a:rPr>
              <a:t>The distance between </a:t>
            </a:r>
            <a:r>
              <a:rPr lang="en-US" dirty="0">
                <a:latin typeface="Consolas"/>
                <a:cs typeface="Calibri"/>
              </a:rPr>
              <a:t>[date1]</a:t>
            </a:r>
            <a:r>
              <a:rPr lang="en-US" dirty="0">
                <a:ea typeface="+mn-lt"/>
                <a:cs typeface="+mn-lt"/>
              </a:rPr>
              <a:t> and </a:t>
            </a:r>
            <a:r>
              <a:rPr lang="en-US" dirty="0">
                <a:latin typeface="Consolas"/>
                <a:cs typeface="Calibri"/>
              </a:rPr>
              <a:t>[date2]</a:t>
            </a:r>
            <a:r>
              <a:rPr lang="en-US" dirty="0">
                <a:ea typeface="+mn-lt"/>
                <a:cs typeface="+mn-lt"/>
              </a:rPr>
              <a:t> is x days.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Result is always positive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Order does not matter</a:t>
            </a:r>
            <a:endParaRPr lang="en-US" dirty="0"/>
          </a:p>
          <a:p>
            <a:r>
              <a:rPr lang="en-US" sz="2400" dirty="0" err="1">
                <a:latin typeface="Courier New"/>
                <a:cs typeface="Calibri"/>
              </a:rPr>
              <a:t>datediff</a:t>
            </a:r>
            <a:r>
              <a:rPr lang="en-US" sz="2400" dirty="0">
                <a:latin typeface="Courier New"/>
                <a:cs typeface="Calibri"/>
              </a:rPr>
              <a:t>(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alibri"/>
              </a:rPr>
              <a:t>date1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</a:t>
            </a:r>
            <a:r>
              <a:rPr lang="en-US" sz="2400" dirty="0">
                <a:solidFill>
                  <a:srgbClr val="C00000"/>
                </a:solidFill>
                <a:latin typeface="Courier New"/>
                <a:cs typeface="Courier New"/>
              </a:rPr>
              <a:t>date2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sz="2400" dirty="0">
                <a:latin typeface="Courier New"/>
                <a:cs typeface="Calibri"/>
              </a:rPr>
              <a:t>, 'd', true)</a:t>
            </a:r>
            <a:endParaRPr lang="en-US" sz="2400">
              <a:latin typeface="Courier New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To go from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</a:t>
            </a:r>
            <a:r>
              <a:rPr lang="en-US" dirty="0">
                <a:solidFill>
                  <a:srgbClr val="C00000"/>
                </a:solidFill>
                <a:latin typeface="Courier New"/>
                <a:cs typeface="Courier New"/>
              </a:rPr>
              <a:t>date1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dirty="0">
                <a:ea typeface="+mn-lt"/>
                <a:cs typeface="+mn-lt"/>
              </a:rPr>
              <a:t> to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</a:t>
            </a:r>
            <a:r>
              <a:rPr lang="en-US" dirty="0">
                <a:solidFill>
                  <a:srgbClr val="C00000"/>
                </a:solidFill>
                <a:latin typeface="Courier New"/>
                <a:cs typeface="Courier New"/>
              </a:rPr>
              <a:t>date2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]</a:t>
            </a:r>
            <a:r>
              <a:rPr lang="en-US" dirty="0">
                <a:ea typeface="+mn-lt"/>
                <a:cs typeface="+mn-lt"/>
              </a:rPr>
              <a:t>, we must </a:t>
            </a:r>
            <a:r>
              <a:rPr lang="en-US" dirty="0">
                <a:latin typeface="Consolas"/>
                <a:cs typeface="Calibri"/>
              </a:rPr>
              <a:t>[ADD|SUBTRACT]</a:t>
            </a:r>
            <a:r>
              <a:rPr lang="en-US" dirty="0">
                <a:ea typeface="+mn-lt"/>
                <a:cs typeface="+mn-lt"/>
              </a:rPr>
              <a:t> x days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Result can be positive or negative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Order matters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Example scenarios:</a:t>
            </a:r>
            <a:endParaRPr lang="en-US" dirty="0"/>
          </a:p>
          <a:p>
            <a:pPr lvl="2"/>
            <a:r>
              <a:rPr lang="en-US" dirty="0">
                <a:ea typeface="+mn-lt"/>
                <a:cs typeface="+mn-lt"/>
              </a:rPr>
              <a:t>Generating reminders to users of upcoming visits, 2 days in advance</a:t>
            </a:r>
            <a:endParaRPr lang="en-US" dirty="0"/>
          </a:p>
          <a:p>
            <a:pPr lvl="3"/>
            <a:r>
              <a:rPr lang="en-US" err="1">
                <a:latin typeface="Courier New"/>
                <a:cs typeface="Calibri"/>
              </a:rPr>
              <a:t>datediff</a:t>
            </a:r>
            <a:r>
              <a:rPr lang="en-US" dirty="0">
                <a:latin typeface="Courier New"/>
                <a:cs typeface="Calibri"/>
              </a:rPr>
              <a:t>('today',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[</a:t>
            </a:r>
            <a:r>
              <a:rPr lang="en-US" err="1">
                <a:solidFill>
                  <a:srgbClr val="C00000"/>
                </a:solidFill>
                <a:latin typeface="Courier New"/>
                <a:cs typeface="Calibri"/>
              </a:rPr>
              <a:t>visit_date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]</a:t>
            </a:r>
            <a:r>
              <a:rPr lang="en-US" dirty="0">
                <a:latin typeface="Courier New"/>
                <a:cs typeface="Calibri"/>
              </a:rPr>
              <a:t>, 'd', true) &lt;= 2</a:t>
            </a:r>
            <a:endParaRPr lang="en-US" dirty="0">
              <a:latin typeface="Courier New"/>
            </a:endParaRPr>
          </a:p>
          <a:p>
            <a:pPr lvl="2"/>
            <a:r>
              <a:rPr lang="en-US" dirty="0">
                <a:ea typeface="+mn-lt"/>
                <a:cs typeface="+mn-lt"/>
              </a:rPr>
              <a:t>Knowing when a visit date was missed (in the past, i.e. yesterday)</a:t>
            </a:r>
            <a:endParaRPr lang="en-US" dirty="0"/>
          </a:p>
          <a:p>
            <a:pPr lvl="3"/>
            <a:r>
              <a:rPr lang="en-US" err="1">
                <a:latin typeface="Courier New"/>
                <a:cs typeface="Calibri"/>
              </a:rPr>
              <a:t>datediff</a:t>
            </a:r>
            <a:r>
              <a:rPr lang="en-US" dirty="0">
                <a:latin typeface="Courier New"/>
                <a:cs typeface="Calibri"/>
              </a:rPr>
              <a:t>('today',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+mn-lt"/>
                <a:cs typeface="+mn-lt"/>
              </a:rPr>
              <a:t>[</a:t>
            </a:r>
            <a:r>
              <a:rPr lang="en-US" err="1">
                <a:solidFill>
                  <a:srgbClr val="C00000"/>
                </a:solidFill>
                <a:latin typeface="Courier New"/>
                <a:cs typeface="Calibri"/>
              </a:rPr>
              <a:t>visit_date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alibri"/>
              </a:rPr>
              <a:t>]</a:t>
            </a:r>
            <a:r>
              <a:rPr lang="en-US" dirty="0">
                <a:latin typeface="Courier New"/>
                <a:cs typeface="Calibri"/>
              </a:rPr>
              <a:t>, 'd', true) &lt; 0</a:t>
            </a:r>
            <a:endParaRPr lang="en-US" dirty="0">
              <a:latin typeface="Courier New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5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Simple and Complex Calculations in REDCap</vt:lpstr>
      <vt:lpstr>What will we cover?</vt:lpstr>
      <vt:lpstr>What is a Calculated Field?</vt:lpstr>
      <vt:lpstr>What can you use inside a Calculated Field?</vt:lpstr>
      <vt:lpstr>What types of calculations can you make?</vt:lpstr>
      <vt:lpstr>All "calc" results must be numeric!</vt:lpstr>
      <vt:lpstr>Other Considerations</vt:lpstr>
      <vt:lpstr>Expanding beyond the Calculated Field</vt:lpstr>
      <vt:lpstr>DateDiff Quick Reference Guide</vt:lpstr>
      <vt:lpstr>Demonstration!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381</cp:revision>
  <dcterms:created xsi:type="dcterms:W3CDTF">2023-06-28T16:38:33Z</dcterms:created>
  <dcterms:modified xsi:type="dcterms:W3CDTF">2023-07-05T22:04:34Z</dcterms:modified>
</cp:coreProperties>
</file>